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98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49" r:id="rId10"/>
    <p:sldId id="350" r:id="rId11"/>
    <p:sldId id="336" r:id="rId12"/>
    <p:sldId id="346" r:id="rId13"/>
    <p:sldId id="341" r:id="rId14"/>
    <p:sldId id="347" r:id="rId15"/>
    <p:sldId id="348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271941944324587E-2"/>
          <c:y val="3.3310793903757512E-2"/>
          <c:w val="0.7855772407545345"/>
          <c:h val="0.92671625341173347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DCB-4BB1-AABC-6EDDEC758B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F01B-48BE-BC81-516D02409E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01B-48BE-BC81-516D02409E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F01B-48BE-BC81-516D02409E1F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20,8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01B-48BE-BC81-516D02409E1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18,8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01B-48BE-BC81-516D02409E1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13,4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01B-48BE-BC81-516D02409E1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4"/>
                <c:pt idx="0">
                  <c:v>University</c:v>
                </c:pt>
                <c:pt idx="1">
                  <c:v>High School</c:v>
                </c:pt>
                <c:pt idx="2">
                  <c:v>Secondary</c:v>
                </c:pt>
                <c:pt idx="3">
                  <c:v>Primary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47</c:v>
                </c:pt>
                <c:pt idx="1">
                  <c:v>20.8</c:v>
                </c:pt>
                <c:pt idx="2">
                  <c:v>18.8</c:v>
                </c:pt>
                <c:pt idx="3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1B-48BE-BC81-516D02409E1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52BC5-BBF8-4B6E-A251-3FAC69857547}" type="datetimeFigureOut">
              <a:rPr lang="tr-TR" smtClean="0"/>
              <a:t>4.6.2021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3D041-78CE-40F7-9CF6-CE11F4E7AD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6355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4.6.2021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417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4.6.2021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380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4.6.2021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088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4.6.2021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699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4.6.2021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002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4.6.2021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724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4.6.2021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6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4.6.2021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97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4.6.2021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103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4.6.2021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377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4.6.2021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62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FF97B-3108-4BC0-89AD-6C2AC4F8E19E}" type="datetimeFigureOut">
              <a:rPr lang="tr-TR" smtClean="0"/>
              <a:t>4.6.2021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3B194-F800-47E6-BD5B-616435B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22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EC73955F-7CD2-413B-82AC-203BC8FA9FB1}"/>
              </a:ext>
            </a:extLst>
          </p:cNvPr>
          <p:cNvSpPr>
            <a:spLocks noGrp="1"/>
          </p:cNvSpPr>
          <p:nvPr/>
        </p:nvSpPr>
        <p:spPr>
          <a:xfrm>
            <a:off x="693364" y="1138116"/>
            <a:ext cx="11243094" cy="2387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200" dirty="0">
              <a:solidFill>
                <a:schemeClr val="bg1"/>
              </a:solidFill>
              <a:ea typeface="+mj-lt"/>
              <a:cs typeface="+mj-lt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A9656025-8815-49AF-B61A-F5962E937403}"/>
              </a:ext>
            </a:extLst>
          </p:cNvPr>
          <p:cNvSpPr txBox="1"/>
          <p:nvPr/>
        </p:nvSpPr>
        <p:spPr>
          <a:xfrm>
            <a:off x="1948069" y="1709530"/>
            <a:ext cx="81633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Thoughts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Families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Applied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Bezmialem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Vakıf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Pediatric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Emergency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Room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Pediatric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Polyclinics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Childhood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Vaccinations</a:t>
            </a:r>
            <a:endParaRPr lang="tr-TR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CBDA43A-2A29-4B1B-8032-73EE8845180F}"/>
              </a:ext>
            </a:extLst>
          </p:cNvPr>
          <p:cNvSpPr txBox="1"/>
          <p:nvPr/>
        </p:nvSpPr>
        <p:spPr>
          <a:xfrm>
            <a:off x="1948069" y="5181601"/>
            <a:ext cx="6851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ÇAĞLAR SERTKAYA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DOÇ.DR UFUK ERENBERK</a:t>
            </a:r>
          </a:p>
        </p:txBody>
      </p:sp>
    </p:spTree>
    <p:extLst>
      <p:ext uri="{BB962C8B-B14F-4D97-AF65-F5344CB8AC3E}">
        <p14:creationId xmlns:p14="http://schemas.microsoft.com/office/powerpoint/2010/main" val="1926729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AEBEC6-102A-422E-997A-62C8B831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724" y="404192"/>
            <a:ext cx="8638692" cy="1600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reason for your opposition to vaccination?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683D364-079E-4295-BDFD-FD5DD336E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7099" y="2004392"/>
            <a:ext cx="3932237" cy="381158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don't think vaccines are helpful.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(8.3%)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think vaccines are harmful.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(12.5%)</a:t>
            </a:r>
          </a:p>
          <a:p>
            <a:pPr>
              <a:spcBef>
                <a:spcPts val="0"/>
              </a:spcBef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think it causes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Autism/Polio/Cancer etc.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tr-TR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30(41.6%)</a:t>
            </a:r>
            <a:endParaRPr lang="en-US" sz="2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think vaccines contain harmful substances.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27(37.5%)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83DB5EA-C431-471A-A0F1-AD3626659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179" y="2530532"/>
            <a:ext cx="4746567" cy="267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05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89397"/>
            <a:ext cx="9811040" cy="846786"/>
          </a:xfrm>
        </p:spPr>
        <p:txBody>
          <a:bodyPr/>
          <a:lstStyle/>
          <a:p>
            <a:pPr algn="ctr"/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65043" y="2181429"/>
            <a:ext cx="3661333" cy="40401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92 of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participants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know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Ministry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Health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Childhood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Vaccination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Schedule (61.7%).</a:t>
            </a:r>
          </a:p>
          <a:p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our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data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there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is a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strong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connection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between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education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level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knowledge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vaccination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Schedule (</a:t>
            </a:r>
            <a:r>
              <a:rPr lang="tr-T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p=0.001).</a:t>
            </a:r>
            <a:endParaRPr lang="tr-TR" sz="1800" b="1" dirty="0">
              <a:latin typeface="Calibri"/>
              <a:cs typeface="Calibri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6573BEE4-577C-4121-8714-5EE757D14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65" y="4321340"/>
            <a:ext cx="4669369" cy="252926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1108E794-3C9C-4658-842E-992AEC8B2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905" y="1552442"/>
            <a:ext cx="8371095" cy="276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18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1D7B5B6-0A5F-4AA7-90AF-6C97D8267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885122"/>
            <a:ext cx="3932237" cy="3811588"/>
          </a:xfrm>
        </p:spPr>
        <p:txBody>
          <a:bodyPr>
            <a:normAutofit/>
          </a:bodyPr>
          <a:lstStyle/>
          <a:p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14.1% of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vaccine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opponent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34.2%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partly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51.7%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not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vaccine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opponents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level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vaccine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opposition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(p&lt;0.001).</a:t>
            </a:r>
          </a:p>
          <a:p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8F23FA3-B64D-4FA9-AA69-A55091CE2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74" y="3633995"/>
            <a:ext cx="8125811" cy="276680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308B45A6-C9B0-4A8E-93DF-0C74B973E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63744"/>
            <a:ext cx="5220449" cy="196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57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89397"/>
            <a:ext cx="9811040" cy="846786"/>
          </a:xfrm>
        </p:spPr>
        <p:txBody>
          <a:bodyPr>
            <a:normAutofit/>
          </a:bodyPr>
          <a:lstStyle/>
          <a:p>
            <a:r>
              <a:rPr lang="tr-TR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Conclusion</a:t>
            </a:r>
            <a:r>
              <a:rPr lang="tr-TR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tr-TR" sz="4000" dirty="0">
              <a:solidFill>
                <a:schemeClr val="bg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32971" y="1957589"/>
            <a:ext cx="9811040" cy="40401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a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it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found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correlation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level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vaccine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Schedule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vaccine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opposition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32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124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DF9A81D6-10AD-4480-9EE2-3384BD06CC4F}"/>
              </a:ext>
            </a:extLst>
          </p:cNvPr>
          <p:cNvSpPr txBox="1"/>
          <p:nvPr/>
        </p:nvSpPr>
        <p:spPr>
          <a:xfrm>
            <a:off x="569843" y="728870"/>
            <a:ext cx="3061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tr-TR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784A3E3-D550-4321-974A-B0996C251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18" y="1753295"/>
            <a:ext cx="11290852" cy="44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1.Koksal T,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Akelma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AZ, Koksal AO,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Kutukoglu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Ozdemir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O,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Yuksel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CN,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Bozkaya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D, 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Catal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F, Sari S.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Cost-effectiveness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rotavirus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vaccination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Turkey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Microbiol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Immunol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Infect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2017 Oct;50(5):693-699. doi:10.1016/j.jmii.2016.03.005.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tr-TR" altLang="tr-T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Dubé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E,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Vivion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M,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MacDonald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NE.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Vaccine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hesitancy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vaccine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refusal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anti-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vaccine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movement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influence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impact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implications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Expert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Vaccines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2015 Jan;14(1):99-117.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10.1586/14760584.2015.964212.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tr-TR" altLang="tr-T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Hobson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-West P. '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Trusting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blindly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can be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biggest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risk of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':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organised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childhood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vaccination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UK.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Sociol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Illn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2007 Mar;29(2):198-215.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tr-TR" altLang="tr-T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Kieslich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K.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Addressing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vaccination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hesitancy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Europe: a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kumimoji="0" lang="tr-TR" altLang="tr-T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state-society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relations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2018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1;28(suppl_3):30-33.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10.1093/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eurpub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/cky155.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tr-TR" altLang="tr-TR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Hussain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Ali S,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Ahmed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Hussain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S.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Anti-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vaccination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Regression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Modern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Cureus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2018 Jul 3;10(7):e2919.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tr-TR" altLang="tr-T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10.7759/cureus.2919.</a:t>
            </a:r>
            <a:endParaRPr kumimoji="0" lang="tr-TR" altLang="tr-T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884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0C8980-F762-465F-A28F-6BEE84D3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267" y="371061"/>
            <a:ext cx="9483655" cy="1219199"/>
          </a:xfrm>
        </p:spPr>
        <p:txBody>
          <a:bodyPr>
            <a:normAutofit/>
          </a:bodyPr>
          <a:lstStyle/>
          <a:p>
            <a:r>
              <a:rPr lang="tr-TR" sz="5400" dirty="0">
                <a:solidFill>
                  <a:schemeClr val="bg1"/>
                </a:solidFill>
              </a:rPr>
              <a:t>THANK YOU FOR YOUR PATİENCE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8D5B06D-1371-41B6-B297-CD0F3C3F5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67" y="1990118"/>
            <a:ext cx="5258398" cy="325774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BFA9A89-6605-42D5-901B-86140AB98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468" y="2230050"/>
            <a:ext cx="4551265" cy="277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8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74745" y="595414"/>
            <a:ext cx="9811040" cy="846786"/>
          </a:xfrm>
        </p:spPr>
        <p:txBody>
          <a:bodyPr>
            <a:noAutofit/>
          </a:bodyPr>
          <a:lstStyle/>
          <a:p>
            <a:r>
              <a:rPr lang="tr-TR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What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is a </a:t>
            </a:r>
            <a:r>
              <a:rPr lang="tr-TR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vaccine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?	</a:t>
            </a:r>
            <a:b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</a:br>
            <a:r>
              <a:rPr lang="tr-TR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What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are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vaccines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for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3ADE5C8-6436-4861-BE4D-B939C87B3839}"/>
              </a:ext>
            </a:extLst>
          </p:cNvPr>
          <p:cNvSpPr txBox="1"/>
          <p:nvPr/>
        </p:nvSpPr>
        <p:spPr>
          <a:xfrm>
            <a:off x="574745" y="1868557"/>
            <a:ext cx="110076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0" i="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Vaccine</a:t>
            </a:r>
            <a:r>
              <a:rPr lang="tr-TR" sz="2000" b="0" i="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substance used to stimulate the production of antibodies and provide immunity against one or several diseases, prepared from the causative agent of a disease, its products, or a synthetic substitute, treated to act as an antigen without inducing the disease.</a:t>
            </a:r>
            <a:endParaRPr lang="tr-TR" sz="2000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>
              <a:solidFill>
                <a:srgbClr val="20212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Vaccines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made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prophylaxis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diseases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caused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viruses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bacteria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body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immune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response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against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diseases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ersons with Disabilities and Access to COVID-19 vaccination |  International Disability Alliance">
            <a:extLst>
              <a:ext uri="{FF2B5EF4-FFF2-40B4-BE49-F238E27FC236}">
                <a16:creationId xmlns:a16="http://schemas.microsoft.com/office/drawing/2014/main" id="{1D4A8B1C-B9E7-4C46-BEDB-43107E7AE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757" y="4484204"/>
            <a:ext cx="3462486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30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89397"/>
            <a:ext cx="9811040" cy="846786"/>
          </a:xfrm>
        </p:spPr>
        <p:txBody>
          <a:bodyPr/>
          <a:lstStyle/>
          <a:p>
            <a:pPr algn="ctr"/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6066" y="1655665"/>
            <a:ext cx="9825417" cy="46871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tr-TR" sz="1800" dirty="0"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800" b="1" dirty="0"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9D46FF9-17B5-4E21-A123-CF93437BF394}"/>
              </a:ext>
            </a:extLst>
          </p:cNvPr>
          <p:cNvSpPr txBox="1"/>
          <p:nvPr/>
        </p:nvSpPr>
        <p:spPr>
          <a:xfrm>
            <a:off x="954157" y="1822084"/>
            <a:ext cx="10721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childhood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vaccination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implemented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Ministry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includes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vaccines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Vaccines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included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Hepatitis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B, BCG,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DaBT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-İPA-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Hib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KPA, KKK,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DaBT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-İPA, OPA,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Hepatitis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Chickenpox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vaccines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D2910C9-151B-4B6A-8821-03BB9A685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68" y="3021496"/>
            <a:ext cx="6758610" cy="370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89397"/>
            <a:ext cx="9811040" cy="846786"/>
          </a:xfrm>
        </p:spPr>
        <p:txBody>
          <a:bodyPr/>
          <a:lstStyle/>
          <a:p>
            <a:pPr algn="ctr"/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582A9A4-A9D1-47DE-A382-62F14A2082DF}"/>
              </a:ext>
            </a:extLst>
          </p:cNvPr>
          <p:cNvSpPr txBox="1"/>
          <p:nvPr/>
        </p:nvSpPr>
        <p:spPr>
          <a:xfrm>
            <a:off x="839788" y="1669774"/>
            <a:ext cx="10557082" cy="1708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Vaccination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opposition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has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decrease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vaccine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acceptance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rates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vaccine-preventable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disease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outbreaks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planned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collect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awareness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opinions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families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Pediatric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Emergency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Service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Pediatric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Polyclinics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hospital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whether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vaccine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opponents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reasons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1625820-D8DB-4DCB-9084-A6F9A362C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530" y="3635843"/>
            <a:ext cx="5384285" cy="302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47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87248"/>
            <a:ext cx="9811040" cy="846786"/>
          </a:xfrm>
        </p:spPr>
        <p:txBody>
          <a:bodyPr>
            <a:normAutofit/>
          </a:bodyPr>
          <a:lstStyle/>
          <a:p>
            <a:r>
              <a:rPr lang="tr-TR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Method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46707" y="1583778"/>
            <a:ext cx="9811040" cy="40401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15-question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questionnaire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prepared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literature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applied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families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applied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Pediatric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Emergency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Service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Pediatric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Polyclinics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Chi-square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test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categorical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test.Frequency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descriptive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endParaRPr lang="tr-T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sample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size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set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150.</a:t>
            </a:r>
          </a:p>
          <a:p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analyzed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IBM SPSS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20.0 program.</a:t>
            </a:r>
          </a:p>
          <a:p>
            <a:endParaRPr lang="tr-TR" sz="20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781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89397"/>
            <a:ext cx="9811040" cy="846786"/>
          </a:xfrm>
        </p:spPr>
        <p:txBody>
          <a:bodyPr/>
          <a:lstStyle/>
          <a:p>
            <a:pPr algn="ctr"/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539" y="1684472"/>
            <a:ext cx="5764696" cy="501543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Age:</a:t>
            </a:r>
          </a:p>
          <a:p>
            <a:pPr>
              <a:spcBef>
                <a:spcPts val="0"/>
              </a:spcBef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ender:</a:t>
            </a:r>
          </a:p>
          <a:p>
            <a:pPr>
              <a:spcBef>
                <a:spcPts val="0"/>
              </a:spcBef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Status: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School Secondary School High School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Number of Children: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2 3 4 5 and above</a:t>
            </a:r>
          </a:p>
          <a:p>
            <a:pPr>
              <a:spcBef>
                <a:spcPts val="0"/>
              </a:spcBef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I know what vaccines are for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Partially Yes</a:t>
            </a:r>
          </a:p>
          <a:p>
            <a:pPr>
              <a:spcBef>
                <a:spcPts val="0"/>
              </a:spcBef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Have you had your child vaccinated before?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 No</a:t>
            </a:r>
          </a:p>
          <a:p>
            <a:pPr>
              <a:spcBef>
                <a:spcPts val="0"/>
              </a:spcBef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Do you know the Ministry of Health Childhood Vaccination Calendar?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 No</a:t>
            </a:r>
          </a:p>
          <a:p>
            <a:pPr>
              <a:spcBef>
                <a:spcPts val="0"/>
              </a:spcBef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Do you regularly get the vaccinations in this calendar?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 No</a:t>
            </a:r>
          </a:p>
          <a:p>
            <a:pPr>
              <a:spcBef>
                <a:spcPts val="0"/>
              </a:spcBef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Are there any mandatory vaccinations that you have not had?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 No</a:t>
            </a:r>
          </a:p>
          <a:p>
            <a:pPr>
              <a:spcBef>
                <a:spcPts val="0"/>
              </a:spcBef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0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89397"/>
            <a:ext cx="9811040" cy="846786"/>
          </a:xfrm>
        </p:spPr>
        <p:txBody>
          <a:bodyPr/>
          <a:lstStyle/>
          <a:p>
            <a:pPr algn="ctr"/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32971" y="1785060"/>
            <a:ext cx="9811040" cy="42127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tr-TR" sz="1800" dirty="0">
              <a:ea typeface="+mn-lt"/>
              <a:cs typeface="+mn-lt"/>
            </a:endParaRPr>
          </a:p>
          <a:p>
            <a:pPr>
              <a:buFont typeface="Symbol" panose="05000000000000000000" pitchFamily="2" charset="2"/>
              <a:buChar char="•"/>
            </a:pPr>
            <a:endParaRPr lang="tr-TR" sz="1800" dirty="0">
              <a:ea typeface="+mn-lt"/>
              <a:cs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800" dirty="0">
              <a:ea typeface="+mn-lt"/>
              <a:cs typeface="+mn-lt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4C14D02-2727-4BCD-A6FD-B28E14D76E02}"/>
              </a:ext>
            </a:extLst>
          </p:cNvPr>
          <p:cNvSpPr txBox="1"/>
          <p:nvPr/>
        </p:nvSpPr>
        <p:spPr>
          <a:xfrm>
            <a:off x="401298" y="1595021"/>
            <a:ext cx="104427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Do you know any paid vaccines that are not included in this Calendar?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 No</a:t>
            </a:r>
          </a:p>
          <a:p>
            <a:pPr>
              <a:spcBef>
                <a:spcPts val="0"/>
              </a:spcBef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If you know, which of these vaccines have you had?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Rotavirus HPV Meningococcus</a:t>
            </a:r>
          </a:p>
          <a:p>
            <a:pPr>
              <a:spcBef>
                <a:spcPts val="0"/>
              </a:spcBef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opposed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vaccination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 Partially No</a:t>
            </a:r>
          </a:p>
          <a:p>
            <a:pPr>
              <a:spcBef>
                <a:spcPts val="0"/>
              </a:spcBef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Where did you hear about the opposition to vaccination?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Television Social Media Social Environment Internet</a:t>
            </a:r>
          </a:p>
          <a:p>
            <a:pPr>
              <a:spcBef>
                <a:spcPts val="0"/>
              </a:spcBef>
            </a:pP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What is the reason for your opposition to vaccination?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don't think vaccines are helpful.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think vaccines are harmful.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think it causes Autism/Polio/Cancer etc.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think vaccines contain harmful substances.</a:t>
            </a:r>
          </a:p>
          <a:p>
            <a:pPr>
              <a:spcBef>
                <a:spcPts val="0"/>
              </a:spcBef>
            </a:pP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Do you know that the rate of social disease increases with insufficient vaccination against vaccine-preventable diseases?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 No</a:t>
            </a: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007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89397"/>
            <a:ext cx="9811040" cy="846786"/>
          </a:xfrm>
        </p:spPr>
        <p:txBody>
          <a:bodyPr>
            <a:normAutofit/>
          </a:bodyPr>
          <a:lstStyle/>
          <a:p>
            <a:r>
              <a:rPr lang="tr-TR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tr-TR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32971" y="1569401"/>
            <a:ext cx="9811040" cy="48740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of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graduates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(47%), 31 of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(20.8%), 28 of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secondary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(18.8%), 20 of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primary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graduates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(13.4%). </a:t>
            </a:r>
            <a:endParaRPr lang="tr-TR" sz="20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20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20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20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20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20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2" name="Grafik 11">
            <a:extLst>
              <a:ext uri="{FF2B5EF4-FFF2-40B4-BE49-F238E27FC236}">
                <a16:creationId xmlns:a16="http://schemas.microsoft.com/office/drawing/2014/main" id="{7CC3EAFE-FE8D-420A-869F-B984D777BE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824453"/>
              </p:ext>
            </p:extLst>
          </p:nvPr>
        </p:nvGraphicFramePr>
        <p:xfrm>
          <a:off x="2852694" y="2556025"/>
          <a:ext cx="6171593" cy="3812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2803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96A1165-6948-430E-BF9C-3D53ABD7B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10748"/>
            <a:ext cx="3932237" cy="4358240"/>
          </a:xfrm>
        </p:spPr>
        <p:txBody>
          <a:bodyPr>
            <a:normAutofit/>
          </a:bodyPr>
          <a:lstStyle/>
          <a:p>
            <a:r>
              <a:rPr lang="tr-TR" dirty="0"/>
              <a:t>68 of </a:t>
            </a:r>
            <a:r>
              <a:rPr lang="tr-TR" dirty="0" err="1"/>
              <a:t>them</a:t>
            </a:r>
            <a:r>
              <a:rPr lang="tr-TR" dirty="0"/>
              <a:t> </a:t>
            </a:r>
            <a:r>
              <a:rPr lang="tr-TR" dirty="0" err="1"/>
              <a:t>know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paid vaccines that are not included in this Calendar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(45.3%)</a:t>
            </a:r>
          </a:p>
          <a:p>
            <a:r>
              <a:rPr lang="tr-TR" dirty="0"/>
              <a:t>2-HPV</a:t>
            </a:r>
          </a:p>
          <a:p>
            <a:r>
              <a:rPr lang="tr-TR" dirty="0"/>
              <a:t>11-Meningococcus</a:t>
            </a:r>
          </a:p>
          <a:p>
            <a:r>
              <a:rPr lang="tr-TR" dirty="0"/>
              <a:t>17-Rotavirus</a:t>
            </a:r>
          </a:p>
          <a:p>
            <a:r>
              <a:rPr lang="tr-TR" dirty="0"/>
              <a:t>3-Rota+HPV</a:t>
            </a:r>
          </a:p>
          <a:p>
            <a:r>
              <a:rPr lang="tr-TR" dirty="0"/>
              <a:t>5-Rota+HPV+Meningococcus</a:t>
            </a:r>
          </a:p>
          <a:p>
            <a:r>
              <a:rPr lang="tr-TR" dirty="0"/>
              <a:t>22-Rota+Meningococcus</a:t>
            </a:r>
          </a:p>
          <a:p>
            <a:endParaRPr lang="tr-TR" dirty="0"/>
          </a:p>
          <a:p>
            <a:r>
              <a:rPr lang="tr-TR" dirty="0" err="1"/>
              <a:t>Rotavirus</a:t>
            </a:r>
            <a:r>
              <a:rPr lang="tr-TR" dirty="0"/>
              <a:t> </a:t>
            </a:r>
            <a:r>
              <a:rPr lang="tr-TR" dirty="0">
                <a:highlight>
                  <a:srgbClr val="FFFF00"/>
                </a:highlight>
              </a:rPr>
              <a:t>(78.3%)</a:t>
            </a:r>
          </a:p>
          <a:p>
            <a:r>
              <a:rPr lang="tr-TR" dirty="0"/>
              <a:t>HPV (</a:t>
            </a:r>
            <a:r>
              <a:rPr lang="tr-TR" dirty="0">
                <a:highlight>
                  <a:srgbClr val="FFFF00"/>
                </a:highlight>
              </a:rPr>
              <a:t>16.6%</a:t>
            </a:r>
            <a:r>
              <a:rPr lang="tr-TR" dirty="0"/>
              <a:t>)</a:t>
            </a:r>
          </a:p>
          <a:p>
            <a:r>
              <a:rPr lang="tr-TR" dirty="0" err="1"/>
              <a:t>Meningococcus</a:t>
            </a:r>
            <a:r>
              <a:rPr lang="tr-TR" dirty="0"/>
              <a:t> (</a:t>
            </a:r>
            <a:r>
              <a:rPr lang="tr-TR" dirty="0">
                <a:highlight>
                  <a:srgbClr val="FFFF00"/>
                </a:highlight>
              </a:rPr>
              <a:t>63.3%</a:t>
            </a:r>
            <a:r>
              <a:rPr lang="tr-TR" dirty="0"/>
              <a:t>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42C02E2-F664-4FF3-B861-2546578301E4}"/>
              </a:ext>
            </a:extLst>
          </p:cNvPr>
          <p:cNvSpPr txBox="1"/>
          <p:nvPr/>
        </p:nvSpPr>
        <p:spPr>
          <a:xfrm>
            <a:off x="5989983" y="1802296"/>
            <a:ext cx="6016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Television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 (6.2%)</a:t>
            </a:r>
          </a:p>
          <a:p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Social Media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-28 (22%)</a:t>
            </a:r>
          </a:p>
          <a:p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Social Environment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-66</a:t>
            </a:r>
            <a:r>
              <a:rPr lang="tr-TR" sz="1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(51.9%)</a:t>
            </a:r>
          </a:p>
          <a:p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-25 (19.6%)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F870B2B-C332-47B2-BB26-929CFD0E8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286" y="4233202"/>
            <a:ext cx="2312505" cy="23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71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5225</TotalTime>
  <Words>1004</Words>
  <Application>Microsoft Office PowerPoint</Application>
  <PresentationFormat>Geniş ekran</PresentationFormat>
  <Paragraphs>122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Wingdings</vt:lpstr>
      <vt:lpstr>Office Teması</vt:lpstr>
      <vt:lpstr>PowerPoint Sunusu</vt:lpstr>
      <vt:lpstr>What is a vaccine ?  What are vaccines for ?</vt:lpstr>
      <vt:lpstr>PowerPoint Sunusu</vt:lpstr>
      <vt:lpstr>PowerPoint Sunusu</vt:lpstr>
      <vt:lpstr>Method</vt:lpstr>
      <vt:lpstr>PowerPoint Sunusu</vt:lpstr>
      <vt:lpstr>PowerPoint Sunusu</vt:lpstr>
      <vt:lpstr>Results</vt:lpstr>
      <vt:lpstr>PowerPoint Sunusu</vt:lpstr>
      <vt:lpstr>What is the reason for your opposition to vaccination? </vt:lpstr>
      <vt:lpstr>PowerPoint Sunusu</vt:lpstr>
      <vt:lpstr>PowerPoint Sunusu</vt:lpstr>
      <vt:lpstr>Conclusion </vt:lpstr>
      <vt:lpstr>PowerPoint Sunusu</vt:lpstr>
      <vt:lpstr>THANK YOU FOR YOUR PATİENCE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Yunus Aydogan</dc:creator>
  <cp:lastModifiedBy>caglar Sertkaya</cp:lastModifiedBy>
  <cp:revision>1317</cp:revision>
  <dcterms:created xsi:type="dcterms:W3CDTF">2015-07-21T07:54:41Z</dcterms:created>
  <dcterms:modified xsi:type="dcterms:W3CDTF">2021-06-04T08:46:09Z</dcterms:modified>
</cp:coreProperties>
</file>